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31"/>
  </p:notesMasterIdLst>
  <p:handoutMasterIdLst>
    <p:handoutMasterId r:id="rId32"/>
  </p:handoutMasterIdLst>
  <p:sldIdLst>
    <p:sldId id="257" r:id="rId4"/>
    <p:sldId id="304" r:id="rId5"/>
    <p:sldId id="260" r:id="rId6"/>
    <p:sldId id="261" r:id="rId7"/>
    <p:sldId id="369" r:id="rId8"/>
    <p:sldId id="370" r:id="rId9"/>
    <p:sldId id="332" r:id="rId10"/>
    <p:sldId id="371" r:id="rId11"/>
    <p:sldId id="329" r:id="rId12"/>
    <p:sldId id="372" r:id="rId13"/>
    <p:sldId id="339" r:id="rId14"/>
    <p:sldId id="338" r:id="rId15"/>
    <p:sldId id="361" r:id="rId16"/>
    <p:sldId id="373" r:id="rId17"/>
    <p:sldId id="360" r:id="rId18"/>
    <p:sldId id="374" r:id="rId19"/>
    <p:sldId id="362" r:id="rId20"/>
    <p:sldId id="342" r:id="rId21"/>
    <p:sldId id="347" r:id="rId22"/>
    <p:sldId id="340" r:id="rId23"/>
    <p:sldId id="375" r:id="rId24"/>
    <p:sldId id="331" r:id="rId25"/>
    <p:sldId id="354" r:id="rId26"/>
    <p:sldId id="365" r:id="rId27"/>
    <p:sldId id="366" r:id="rId28"/>
    <p:sldId id="367" r:id="rId29"/>
    <p:sldId id="320" r:id="rId3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2" autoAdjust="0"/>
    <p:restoredTop sz="94660"/>
  </p:normalViewPr>
  <p:slideViewPr>
    <p:cSldViewPr>
      <p:cViewPr varScale="1">
        <p:scale>
          <a:sx n="87" d="100"/>
          <a:sy n="87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5A9BC-2CD6-4D16-9150-3BFBB2A6AD7F}" type="datetimeFigureOut">
              <a:rPr lang="en-CA" smtClean="0"/>
              <a:t>26/09/2016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63009-74A6-4E99-90B8-044218B354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0822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E9EB0-C065-40EF-A54C-E8903A484ACD}" type="datetimeFigureOut">
              <a:rPr lang="en-CA" smtClean="0"/>
              <a:t>26/09/2016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493B7-21C4-4B52-BCD1-C7B60C4FC6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2091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05B78F15-77AA-489D-961E-039063639E6A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/>
              <a:t>1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smtClean="0">
                <a:latin typeface="Arial" charset="0"/>
              </a:rPr>
              <a:t>(change)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FCF029CD-3BEF-4BD4-BA7F-BDB89B8824CE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/>
              <a:t>3</a:t>
            </a:fld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493B7-21C4-4B52-BCD1-C7B60C4FC6D3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4588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14A952AF-911D-481D-BA30-81717A1D6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0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B0C6-C616-4A18-AF2C-3BDC2381D41B}" type="slidenum">
              <a:rPr 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5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846C2-1728-4583-85AE-6EE10BD9771C}" type="slidenum">
              <a:rPr 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019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2BC30DF5-99AA-4FE2-BF62-A5C1366B7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11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F5817-72C8-4A20-A5C8-50A20E814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18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652F6-874E-4094-9C06-E45DEF62C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63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BA417-2329-4473-8CE0-E7CC2FE27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41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DF1BD-4B59-410C-BD28-898A978B0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4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0E922-9A9A-43E0-8665-7E6053BFF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689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085E4-D970-455F-8531-92F9035D0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6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BF7D5-0D52-458B-B9E9-D5E075D1D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5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C29A9-5A18-4B78-8F2E-EDDA7121A6AC}" type="slidenum">
              <a:rPr 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88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F3EE2-DBA6-4BE7-987C-E477A774F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638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6A17C-1BDB-4561-B034-B4FCCEF5F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741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2E93F-1EC4-4031-A8FA-8FD46D23E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070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2BC30DF5-99AA-4FE2-BF62-A5C1366B7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374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F5817-72C8-4A20-A5C8-50A20E814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207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652F6-874E-4094-9C06-E45DEF62C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438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BA417-2329-4473-8CE0-E7CC2FE27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362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DF1BD-4B59-410C-BD28-898A978B0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816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0E922-9A9A-43E0-8665-7E6053BFF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806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085E4-D970-455F-8531-92F9035D0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3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9B036-4CB5-44AA-80E8-36314A41AC77}" type="slidenum">
              <a:rPr 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0035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BF7D5-0D52-458B-B9E9-D5E075D1D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590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F3EE2-DBA6-4BE7-987C-E477A774F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392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6A17C-1BDB-4561-B034-B4FCCEF5F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161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2E93F-1EC4-4031-A8FA-8FD46D23E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6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6B10D-445A-42AF-B9BA-A152D9B0E923}" type="slidenum">
              <a:rPr 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01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A1DA0-2032-4EF0-B2E5-0BC14F84030F}" type="slidenum">
              <a:rPr 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32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19577-3C0C-491C-939C-29D9DF45F1CB}" type="slidenum">
              <a:rPr 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55DDD-3964-4996-A180-343C7EABB3E5}" type="slidenum">
              <a:rPr 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87D7E-D56D-491D-A324-2E78FCA19EB8}" type="slidenum">
              <a:rPr 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97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E9800-D3FC-411C-AC44-96607002723A}" type="slidenum">
              <a:rPr 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55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9333F833-34A1-4912-AB69-B170027704DE}" type="slidenum">
              <a:rPr lang="en-US">
                <a:solidFill>
                  <a:srgbClr val="5E574E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5E574E"/>
              </a:solidFill>
            </a:endParaRPr>
          </a:p>
        </p:txBody>
      </p:sp>
      <p:pic>
        <p:nvPicPr>
          <p:cNvPr id="1031" name="Picture 7" descr="paint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19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5E574E"/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6E6B544D-2581-482C-B4D7-3EF85B37DDA4}" type="slidenum">
              <a:rPr lang="en-US"/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pic>
        <p:nvPicPr>
          <p:cNvPr id="2055" name="Picture 7" descr="paint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971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5E574E"/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6E6B544D-2581-482C-B4D7-3EF85B37DDA4}" type="slidenum">
              <a:rPr lang="en-US"/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pic>
        <p:nvPicPr>
          <p:cNvPr id="2055" name="Picture 7" descr="paint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2308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odsafetycoalition.ca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838200" y="1828800"/>
            <a:ext cx="705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7721600" cy="1066800"/>
          </a:xfrm>
        </p:spPr>
        <p:txBody>
          <a:bodyPr/>
          <a:lstStyle/>
          <a:p>
            <a:r>
              <a:rPr lang="en-US" sz="3200" b="1" dirty="0" smtClean="0"/>
              <a:t>Canadian Supply Chain</a:t>
            </a:r>
            <a:br>
              <a:rPr lang="en-US" sz="3200" b="1" dirty="0" smtClean="0"/>
            </a:br>
            <a:r>
              <a:rPr lang="en-US" sz="3200" b="1" dirty="0" smtClean="0"/>
              <a:t>Food Safety Coalition</a:t>
            </a:r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772816"/>
            <a:ext cx="8153400" cy="3256384"/>
          </a:xfrm>
        </p:spPr>
        <p:txBody>
          <a:bodyPr/>
          <a:lstStyle/>
          <a:p>
            <a:pPr algn="ctr"/>
            <a:r>
              <a:rPr lang="en-CA" sz="2800" dirty="0" smtClean="0">
                <a:latin typeface="Arial" charset="0"/>
              </a:rPr>
              <a:t>Update on Canada’s </a:t>
            </a:r>
            <a:r>
              <a:rPr lang="en-CA" sz="2800" dirty="0">
                <a:latin typeface="Arial" charset="0"/>
              </a:rPr>
              <a:t>New Food </a:t>
            </a:r>
            <a:r>
              <a:rPr lang="en-CA" sz="2800" dirty="0" smtClean="0">
                <a:latin typeface="Arial" charset="0"/>
              </a:rPr>
              <a:t>Safety </a:t>
            </a:r>
            <a:r>
              <a:rPr lang="en-CA" sz="2800" dirty="0">
                <a:latin typeface="Arial" charset="0"/>
              </a:rPr>
              <a:t>Regulations </a:t>
            </a:r>
            <a:r>
              <a:rPr lang="en-CA" sz="2800" dirty="0" smtClean="0">
                <a:latin typeface="Arial" charset="0"/>
              </a:rPr>
              <a:t>and the New Rules under the US </a:t>
            </a:r>
            <a:r>
              <a:rPr lang="en-CA" sz="2800" dirty="0">
                <a:latin typeface="Arial" charset="0"/>
              </a:rPr>
              <a:t>Food Safety Modernization </a:t>
            </a:r>
            <a:r>
              <a:rPr lang="en-CA" sz="2800" dirty="0" smtClean="0">
                <a:latin typeface="Arial" charset="0"/>
              </a:rPr>
              <a:t>Act</a:t>
            </a:r>
          </a:p>
          <a:p>
            <a:pPr algn="ctr"/>
            <a:endParaRPr lang="en-CA" sz="2800" dirty="0">
              <a:latin typeface="Arial" charset="0"/>
            </a:endParaRPr>
          </a:p>
          <a:p>
            <a:pPr algn="ctr"/>
            <a:r>
              <a:rPr lang="en-CA" sz="2400" dirty="0" smtClean="0">
                <a:latin typeface="Arial" charset="0"/>
              </a:rPr>
              <a:t>Canadian National Millers Association</a:t>
            </a:r>
          </a:p>
          <a:p>
            <a:pPr algn="ctr"/>
            <a:r>
              <a:rPr lang="en-CA" sz="2400" dirty="0" smtClean="0">
                <a:latin typeface="Arial" charset="0"/>
              </a:rPr>
              <a:t>13 September 2016</a:t>
            </a:r>
          </a:p>
          <a:p>
            <a:pPr algn="ctr"/>
            <a:r>
              <a:rPr lang="en-CA" sz="2000" dirty="0" smtClean="0">
                <a:latin typeface="Arial" charset="0"/>
              </a:rPr>
              <a:t>Winnipeg Fairmont, Winnipeg, Manitoba</a:t>
            </a:r>
          </a:p>
          <a:p>
            <a:pPr algn="ctr"/>
            <a:endParaRPr lang="en-CA" sz="2000" dirty="0">
              <a:latin typeface="Arial" charset="0"/>
            </a:endParaRPr>
          </a:p>
          <a:p>
            <a:pPr algn="ctr"/>
            <a:r>
              <a:rPr lang="en-CA" sz="2000" dirty="0" smtClean="0">
                <a:latin typeface="Arial" charset="0"/>
              </a:rPr>
              <a:t>Albert F. Chambers</a:t>
            </a:r>
          </a:p>
          <a:p>
            <a:pPr algn="ctr"/>
            <a:r>
              <a:rPr lang="en-CA" sz="2000" dirty="0" smtClean="0">
                <a:latin typeface="Arial" charset="0"/>
              </a:rPr>
              <a:t>Executive Director</a:t>
            </a:r>
            <a:endParaRPr lang="en-US" sz="2000" dirty="0" smtClean="0">
              <a:latin typeface="Arial" charset="0"/>
            </a:endParaRPr>
          </a:p>
        </p:txBody>
      </p:sp>
      <p:graphicFrame>
        <p:nvGraphicFramePr>
          <p:cNvPr id="9221" name="Object 12"/>
          <p:cNvGraphicFramePr>
            <a:graphicFrameLocks noChangeAspect="1"/>
          </p:cNvGraphicFramePr>
          <p:nvPr/>
        </p:nvGraphicFramePr>
        <p:xfrm>
          <a:off x="1717675" y="3348038"/>
          <a:ext cx="5707063" cy="16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Document" r:id="rId4" imgW="5715000" imgH="171450" progId="WP10Doc">
                  <p:embed/>
                </p:oleObj>
              </mc:Choice>
              <mc:Fallback>
                <p:oleObj name="Document" r:id="rId4" imgW="5715000" imgH="171450" progId="WP10Doc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3348038"/>
                        <a:ext cx="5707063" cy="160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558346"/>
              </p:ext>
            </p:extLst>
          </p:nvPr>
        </p:nvGraphicFramePr>
        <p:xfrm>
          <a:off x="5652120" y="188640"/>
          <a:ext cx="5937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" name="Picture" r:id="rId6" imgW="594360" imgH="493776" progId="Word.Picture.8">
                  <p:embed/>
                </p:oleObj>
              </mc:Choice>
              <mc:Fallback>
                <p:oleObj name="Picture" r:id="rId6" imgW="594360" imgH="493776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88640"/>
                        <a:ext cx="5937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882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SFCA – What does it include?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178800" cy="4824536"/>
          </a:xfrm>
        </p:spPr>
        <p:txBody>
          <a:bodyPr/>
          <a:lstStyle/>
          <a:p>
            <a:r>
              <a:rPr lang="en-CA" sz="2400" dirty="0" smtClean="0"/>
              <a:t>One new regulation &amp; Incorporation by Reference </a:t>
            </a:r>
          </a:p>
          <a:p>
            <a:r>
              <a:rPr lang="en-CA" sz="2400" dirty="0"/>
              <a:t>Horizontal provisions applying to all food imported and prepared for trade inter-provincially (</a:t>
            </a:r>
            <a:r>
              <a:rPr lang="en-CA" sz="2400" dirty="0" err="1"/>
              <a:t>e.g</a:t>
            </a:r>
            <a:r>
              <a:rPr lang="en-CA" sz="2400" dirty="0"/>
              <a:t> licensing, preventive controls, traceability, record-keeping)</a:t>
            </a:r>
          </a:p>
          <a:p>
            <a:r>
              <a:rPr lang="en-CA" sz="2400" dirty="0"/>
              <a:t>Commodity–specific food safety </a:t>
            </a:r>
            <a:r>
              <a:rPr lang="en-CA" sz="2400" dirty="0" smtClean="0"/>
              <a:t>requirements</a:t>
            </a:r>
            <a:endParaRPr lang="en-CA" sz="2400" dirty="0"/>
          </a:p>
          <a:p>
            <a:r>
              <a:rPr lang="en-CA" sz="2400" dirty="0"/>
              <a:t>Commodity-specific trade </a:t>
            </a:r>
            <a:r>
              <a:rPr lang="en-CA" sz="2400" dirty="0" smtClean="0"/>
              <a:t>&amp; consumer provisions </a:t>
            </a:r>
            <a:r>
              <a:rPr lang="en-CA" sz="2400" dirty="0"/>
              <a:t>(e.g. standards of identity, grades, container sizes, inspection marks, labelling)</a:t>
            </a:r>
          </a:p>
          <a:p>
            <a:r>
              <a:rPr lang="en-CA" sz="2400" dirty="0"/>
              <a:t>Complementary regulations regarding disclosure of information and administrative monetary </a:t>
            </a:r>
            <a:r>
              <a:rPr lang="en-CA" sz="2400" dirty="0" smtClean="0"/>
              <a:t>penalties</a:t>
            </a:r>
          </a:p>
        </p:txBody>
      </p:sp>
    </p:spTree>
    <p:extLst>
      <p:ext uri="{BB962C8B-B14F-4D97-AF65-F5344CB8AC3E}">
        <p14:creationId xmlns:p14="http://schemas.microsoft.com/office/powerpoint/2010/main" val="1086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752128"/>
          </a:xfrm>
        </p:spPr>
        <p:txBody>
          <a:bodyPr/>
          <a:lstStyle/>
          <a:p>
            <a:r>
              <a:rPr lang="en-CA" dirty="0" smtClean="0"/>
              <a:t>FSMA –  Facility Registration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429100"/>
          </a:xfrm>
        </p:spPr>
        <p:txBody>
          <a:bodyPr/>
          <a:lstStyle/>
          <a:p>
            <a:r>
              <a:rPr lang="en-CA" sz="2400" dirty="0" smtClean="0"/>
              <a:t>Updated requirements under the Bio-terrorism Act (2002)</a:t>
            </a:r>
          </a:p>
          <a:p>
            <a:r>
              <a:rPr lang="en-CA" sz="2400" dirty="0" smtClean="0"/>
              <a:t>Biennial registration even years (between 1/10 and 31/12)</a:t>
            </a:r>
          </a:p>
          <a:p>
            <a:r>
              <a:rPr lang="en-CA" sz="2400" dirty="0" smtClean="0"/>
              <a:t>2016 changes require:</a:t>
            </a:r>
          </a:p>
          <a:p>
            <a:pPr lvl="1"/>
            <a:r>
              <a:rPr lang="en-CA" sz="2000" dirty="0" smtClean="0"/>
              <a:t>Email contact </a:t>
            </a:r>
            <a:r>
              <a:rPr lang="en-CA" sz="2000" dirty="0"/>
              <a:t>of the US agent for foreign food facilities </a:t>
            </a:r>
          </a:p>
          <a:p>
            <a:pPr lvl="1"/>
            <a:r>
              <a:rPr lang="en-CA" sz="2000" dirty="0"/>
              <a:t>Type of activity conducted for each food product category</a:t>
            </a:r>
          </a:p>
          <a:p>
            <a:pPr lvl="1"/>
            <a:r>
              <a:rPr lang="en-CA" sz="2000" dirty="0"/>
              <a:t>Assurance that the FDA will be permitted to inspect the facility </a:t>
            </a:r>
            <a:endParaRPr lang="en-CA" sz="2000" dirty="0" smtClean="0"/>
          </a:p>
          <a:p>
            <a:r>
              <a:rPr lang="en-CA" sz="2400" dirty="0" smtClean="0"/>
              <a:t>Starting </a:t>
            </a:r>
            <a:r>
              <a:rPr lang="en-CA" sz="2400" dirty="0"/>
              <a:t>in 2020 </a:t>
            </a:r>
          </a:p>
          <a:p>
            <a:pPr lvl="1"/>
            <a:r>
              <a:rPr lang="en-CA" sz="2000" dirty="0"/>
              <a:t>All submissions </a:t>
            </a:r>
            <a:r>
              <a:rPr lang="en-CA" sz="2000" dirty="0" smtClean="0"/>
              <a:t>to be filed </a:t>
            </a:r>
            <a:r>
              <a:rPr lang="en-CA" sz="2000" dirty="0"/>
              <a:t>electronically</a:t>
            </a:r>
          </a:p>
          <a:p>
            <a:pPr lvl="1"/>
            <a:r>
              <a:rPr lang="en-CA" sz="2000" dirty="0"/>
              <a:t>A unique facility identifier (UFI) for </a:t>
            </a:r>
            <a:r>
              <a:rPr lang="en-CA" sz="2000" dirty="0" smtClean="0"/>
              <a:t>each </a:t>
            </a:r>
            <a:r>
              <a:rPr lang="en-CA" sz="2000" dirty="0"/>
              <a:t>domestic and foreign </a:t>
            </a:r>
            <a:r>
              <a:rPr lang="en-CA" sz="2000" dirty="0" smtClean="0"/>
              <a:t>facility</a:t>
            </a:r>
            <a:endParaRPr lang="en-CA" sz="2000" dirty="0"/>
          </a:p>
          <a:p>
            <a:r>
              <a:rPr lang="en-CA" sz="2400" dirty="0" smtClean="0">
                <a:solidFill>
                  <a:srgbClr val="FF0000"/>
                </a:solidFill>
              </a:rPr>
              <a:t>SFCA proposes licensing domestic facilities (except farms) with more than $30K annual sales</a:t>
            </a:r>
            <a:endParaRPr lang="en-C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02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52928" cy="752128"/>
          </a:xfrm>
        </p:spPr>
        <p:txBody>
          <a:bodyPr/>
          <a:lstStyle/>
          <a:p>
            <a:r>
              <a:rPr lang="en-CA" dirty="0" smtClean="0"/>
              <a:t>FSMA – Preventive Controls for Food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178800" cy="4429100"/>
          </a:xfrm>
        </p:spPr>
        <p:txBody>
          <a:bodyPr/>
          <a:lstStyle/>
          <a:p>
            <a:r>
              <a:rPr lang="en-CA" sz="2400" dirty="0" smtClean="0"/>
              <a:t>Mandatory comprehensive</a:t>
            </a:r>
            <a:r>
              <a:rPr lang="en-CA" sz="2400" dirty="0"/>
              <a:t>, prevention-based controls across the food </a:t>
            </a:r>
            <a:r>
              <a:rPr lang="en-CA" sz="2400" dirty="0" smtClean="0"/>
              <a:t>supply </a:t>
            </a:r>
          </a:p>
          <a:p>
            <a:r>
              <a:rPr lang="en-CA" sz="2400" dirty="0" smtClean="0"/>
              <a:t>Based on modified Codex HACCP approach called Hazard Analysis and Risk-Based Preventive Controls (HARPC) = </a:t>
            </a:r>
            <a:r>
              <a:rPr lang="en-CA" sz="2400" dirty="0" err="1" smtClean="0"/>
              <a:t>currentGMPs</a:t>
            </a:r>
            <a:r>
              <a:rPr lang="en-CA" sz="2400" dirty="0"/>
              <a:t> </a:t>
            </a:r>
            <a:r>
              <a:rPr lang="en-CA" sz="2400" dirty="0" smtClean="0"/>
              <a:t>+ hazard analysis + preventive controls, + intentional adulteration &amp; food defense + supply chain controls</a:t>
            </a:r>
          </a:p>
          <a:p>
            <a:r>
              <a:rPr lang="en-CA" sz="2400" dirty="0" smtClean="0"/>
              <a:t>FDA issued detailed draft guidance in August 2016</a:t>
            </a:r>
          </a:p>
          <a:p>
            <a:pPr lvl="1"/>
            <a:r>
              <a:rPr lang="en-CA" sz="2000" dirty="0" smtClean="0"/>
              <a:t>14 chapters (not all in this draft)</a:t>
            </a:r>
          </a:p>
          <a:p>
            <a:pPr lvl="1"/>
            <a:r>
              <a:rPr lang="en-CA" sz="2000" dirty="0" smtClean="0"/>
              <a:t>Includes guidance on HARPC approach, Food Safety Plan, </a:t>
            </a:r>
            <a:r>
              <a:rPr lang="en-CA" sz="2000" dirty="0" err="1" smtClean="0"/>
              <a:t>etc</a:t>
            </a:r>
            <a:endParaRPr lang="en-CA" sz="2000" dirty="0" smtClean="0"/>
          </a:p>
          <a:p>
            <a:pPr lvl="1"/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26301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824136"/>
          </a:xfrm>
        </p:spPr>
        <p:txBody>
          <a:bodyPr/>
          <a:lstStyle/>
          <a:p>
            <a:r>
              <a:rPr lang="en-CA" dirty="0" smtClean="0"/>
              <a:t>FSMA </a:t>
            </a:r>
            <a:r>
              <a:rPr lang="en-CA" dirty="0"/>
              <a:t>– </a:t>
            </a:r>
            <a:r>
              <a:rPr lang="en-CA" dirty="0" smtClean="0"/>
              <a:t>current GMPs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178800" cy="4429100"/>
          </a:xfrm>
        </p:spPr>
        <p:txBody>
          <a:bodyPr/>
          <a:lstStyle/>
          <a:p>
            <a:r>
              <a:rPr lang="en-CA" sz="2800" dirty="0" smtClean="0"/>
              <a:t>1</a:t>
            </a:r>
            <a:r>
              <a:rPr lang="en-CA" sz="2800" baseline="30000" dirty="0" smtClean="0"/>
              <a:t>st</a:t>
            </a:r>
            <a:r>
              <a:rPr lang="en-CA" sz="2800" dirty="0" smtClean="0"/>
              <a:t> revision since 1986</a:t>
            </a:r>
          </a:p>
          <a:p>
            <a:r>
              <a:rPr lang="en-CA" sz="2800" dirty="0" smtClean="0"/>
              <a:t>Includes:</a:t>
            </a:r>
          </a:p>
          <a:p>
            <a:pPr lvl="1"/>
            <a:r>
              <a:rPr lang="en-CA" sz="2400" dirty="0" smtClean="0"/>
              <a:t>Personnel</a:t>
            </a:r>
          </a:p>
          <a:p>
            <a:pPr lvl="1"/>
            <a:r>
              <a:rPr lang="en-CA" sz="2400" dirty="0" smtClean="0"/>
              <a:t>Plant &amp; grounds</a:t>
            </a:r>
          </a:p>
          <a:p>
            <a:pPr lvl="1"/>
            <a:r>
              <a:rPr lang="en-CA" sz="2400" dirty="0" smtClean="0"/>
              <a:t>Sanitary operations</a:t>
            </a:r>
          </a:p>
          <a:p>
            <a:pPr lvl="1"/>
            <a:r>
              <a:rPr lang="en-CA" sz="2400" dirty="0" smtClean="0"/>
              <a:t>Sanitary facilities &amp; controls</a:t>
            </a:r>
          </a:p>
          <a:p>
            <a:pPr lvl="1"/>
            <a:r>
              <a:rPr lang="en-CA" sz="2400" dirty="0" smtClean="0"/>
              <a:t>Equipment &amp; utensils</a:t>
            </a:r>
          </a:p>
          <a:p>
            <a:pPr lvl="1"/>
            <a:r>
              <a:rPr lang="en-CA" sz="2400" dirty="0" smtClean="0"/>
              <a:t>Processes &amp; controls</a:t>
            </a:r>
          </a:p>
          <a:p>
            <a:pPr lvl="1"/>
            <a:r>
              <a:rPr lang="en-CA" sz="2400" dirty="0" smtClean="0"/>
              <a:t>Warehousing &amp; distribution</a:t>
            </a:r>
          </a:p>
          <a:p>
            <a:pPr lvl="1"/>
            <a:r>
              <a:rPr lang="en-CA" sz="2400" dirty="0" smtClean="0"/>
              <a:t>Defect action levels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9830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752128"/>
          </a:xfrm>
        </p:spPr>
        <p:txBody>
          <a:bodyPr/>
          <a:lstStyle/>
          <a:p>
            <a:r>
              <a:rPr lang="en-CA" dirty="0"/>
              <a:t>SFCA –  </a:t>
            </a:r>
            <a:r>
              <a:rPr lang="en-CA" dirty="0" smtClean="0"/>
              <a:t>Preventive Controls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178800" cy="5328592"/>
          </a:xfrm>
        </p:spPr>
        <p:txBody>
          <a:bodyPr/>
          <a:lstStyle/>
          <a:p>
            <a:r>
              <a:rPr lang="en-CA" sz="2400" dirty="0" smtClean="0"/>
              <a:t>Licensed food businesses must:</a:t>
            </a:r>
          </a:p>
          <a:p>
            <a:pPr lvl="1"/>
            <a:r>
              <a:rPr lang="en-CA" sz="2000" dirty="0" smtClean="0"/>
              <a:t>Undertake a “determination” of hazards </a:t>
            </a:r>
          </a:p>
          <a:p>
            <a:pPr lvl="1"/>
            <a:r>
              <a:rPr lang="en-CA" sz="2000" dirty="0" smtClean="0"/>
              <a:t>Control the hazards using validated controls</a:t>
            </a:r>
          </a:p>
          <a:p>
            <a:pPr lvl="1"/>
            <a:r>
              <a:rPr lang="en-CA" sz="2000" i="1" dirty="0" smtClean="0">
                <a:solidFill>
                  <a:srgbClr val="FF0000"/>
                </a:solidFill>
              </a:rPr>
              <a:t>Eliminate</a:t>
            </a:r>
            <a:r>
              <a:rPr lang="en-CA" sz="2000" dirty="0" smtClean="0"/>
              <a:t> any biological, chemical or physical hazards</a:t>
            </a:r>
          </a:p>
          <a:p>
            <a:pPr lvl="1"/>
            <a:r>
              <a:rPr lang="en-CA" sz="2000" dirty="0" smtClean="0"/>
              <a:t>Have Preventive controls covering</a:t>
            </a:r>
          </a:p>
          <a:p>
            <a:pPr lvl="2"/>
            <a:r>
              <a:rPr lang="en-CA" sz="1600" dirty="0" smtClean="0"/>
              <a:t>Maintenance &amp; Operation of the Establishment </a:t>
            </a:r>
          </a:p>
          <a:p>
            <a:pPr lvl="2"/>
            <a:r>
              <a:rPr lang="en-CA" sz="1600" dirty="0" smtClean="0"/>
              <a:t>Sanitation &amp; Pest control </a:t>
            </a:r>
          </a:p>
          <a:p>
            <a:pPr lvl="2"/>
            <a:r>
              <a:rPr lang="en-CA" sz="1600" dirty="0" smtClean="0"/>
              <a:t>Conveyances &amp; Equipment</a:t>
            </a:r>
          </a:p>
          <a:p>
            <a:pPr lvl="2"/>
            <a:r>
              <a:rPr lang="en-CA" sz="1600" dirty="0" smtClean="0"/>
              <a:t>Conditions respecting establishment</a:t>
            </a:r>
          </a:p>
          <a:p>
            <a:pPr lvl="2"/>
            <a:r>
              <a:rPr lang="en-CA" sz="1600" dirty="0" smtClean="0"/>
              <a:t>Unloading, Loading &amp; Storing</a:t>
            </a:r>
          </a:p>
          <a:p>
            <a:pPr lvl="2"/>
            <a:r>
              <a:rPr lang="en-CA" sz="1600" dirty="0" smtClean="0"/>
              <a:t>Competency</a:t>
            </a:r>
          </a:p>
          <a:p>
            <a:pPr lvl="2"/>
            <a:r>
              <a:rPr lang="en-CA" sz="1600" dirty="0" smtClean="0"/>
              <a:t>Hygiene</a:t>
            </a:r>
          </a:p>
          <a:p>
            <a:pPr lvl="2"/>
            <a:r>
              <a:rPr lang="en-CA" sz="1600" dirty="0" smtClean="0"/>
              <a:t>Communicable diseases &amp; Lesions</a:t>
            </a:r>
          </a:p>
          <a:p>
            <a:pPr lvl="2"/>
            <a:r>
              <a:rPr lang="en-CA" sz="1600" dirty="0" smtClean="0"/>
              <a:t>Investigation &amp; Notification</a:t>
            </a:r>
          </a:p>
          <a:p>
            <a:pPr lvl="2"/>
            <a:r>
              <a:rPr lang="en-CA" sz="1600" dirty="0" smtClean="0"/>
              <a:t>Complaints &amp; Recall</a:t>
            </a:r>
          </a:p>
          <a:p>
            <a:pPr lvl="2"/>
            <a:endParaRPr lang="en-CA" sz="1600" dirty="0" smtClean="0"/>
          </a:p>
          <a:p>
            <a:pPr lvl="2"/>
            <a:endParaRPr lang="en-CA" sz="1600" dirty="0" smtClean="0"/>
          </a:p>
          <a:p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16429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824136"/>
          </a:xfrm>
        </p:spPr>
        <p:txBody>
          <a:bodyPr/>
          <a:lstStyle/>
          <a:p>
            <a:r>
              <a:rPr lang="en-CA" dirty="0" smtClean="0"/>
              <a:t>FSMA – Written Food Safety Plan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178800" cy="4501108"/>
          </a:xfrm>
        </p:spPr>
        <p:txBody>
          <a:bodyPr/>
          <a:lstStyle/>
          <a:p>
            <a:r>
              <a:rPr lang="en-CA" sz="2400" dirty="0" smtClean="0"/>
              <a:t>Prepared by </a:t>
            </a:r>
            <a:r>
              <a:rPr lang="en-CA" sz="2400" dirty="0"/>
              <a:t>one or more </a:t>
            </a:r>
            <a:r>
              <a:rPr lang="en-CA" sz="2400" dirty="0" smtClean="0"/>
              <a:t>“preventive </a:t>
            </a:r>
            <a:r>
              <a:rPr lang="en-CA" sz="2400" dirty="0"/>
              <a:t>controls </a:t>
            </a:r>
            <a:r>
              <a:rPr lang="en-CA" sz="2400" i="1" dirty="0"/>
              <a:t>qualified </a:t>
            </a:r>
            <a:r>
              <a:rPr lang="en-CA" sz="2400" i="1" dirty="0" smtClean="0"/>
              <a:t>individuals</a:t>
            </a:r>
            <a:r>
              <a:rPr lang="en-CA" sz="2400" dirty="0" smtClean="0"/>
              <a:t>”.</a:t>
            </a:r>
            <a:endParaRPr lang="en-CA" sz="2400" dirty="0"/>
          </a:p>
          <a:p>
            <a:r>
              <a:rPr lang="en-CA" sz="2400" dirty="0" smtClean="0"/>
              <a:t>Includes:</a:t>
            </a:r>
            <a:endParaRPr lang="en-CA" sz="2400" dirty="0"/>
          </a:p>
          <a:p>
            <a:pPr lvl="1"/>
            <a:r>
              <a:rPr lang="en-CA" sz="2000" dirty="0"/>
              <a:t>hazard analysis </a:t>
            </a:r>
          </a:p>
          <a:p>
            <a:pPr lvl="1"/>
            <a:r>
              <a:rPr lang="en-CA" sz="2000" dirty="0"/>
              <a:t>preventive controls </a:t>
            </a:r>
          </a:p>
          <a:p>
            <a:pPr lvl="1"/>
            <a:r>
              <a:rPr lang="en-CA" sz="2000" dirty="0"/>
              <a:t>supply-chain program</a:t>
            </a:r>
          </a:p>
          <a:p>
            <a:pPr lvl="1"/>
            <a:r>
              <a:rPr lang="en-CA" sz="2000" dirty="0"/>
              <a:t>recall plan </a:t>
            </a:r>
          </a:p>
          <a:p>
            <a:pPr lvl="1"/>
            <a:r>
              <a:rPr lang="en-CA" sz="2000" dirty="0"/>
              <a:t>monitoring procedures the implementation of the preventive controls </a:t>
            </a:r>
          </a:p>
          <a:p>
            <a:pPr lvl="1"/>
            <a:r>
              <a:rPr lang="en-CA" sz="2000" dirty="0"/>
              <a:t>corrective action procedures </a:t>
            </a:r>
          </a:p>
          <a:p>
            <a:pPr lvl="1"/>
            <a:r>
              <a:rPr lang="en-CA" sz="2000" dirty="0"/>
              <a:t>verification procedures </a:t>
            </a:r>
          </a:p>
          <a:p>
            <a:pPr lvl="1"/>
            <a:r>
              <a:rPr lang="en-CA" sz="2000" dirty="0"/>
              <a:t>records.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55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752128"/>
          </a:xfrm>
        </p:spPr>
        <p:txBody>
          <a:bodyPr/>
          <a:lstStyle/>
          <a:p>
            <a:r>
              <a:rPr lang="en-CA" dirty="0"/>
              <a:t>SFCA – </a:t>
            </a:r>
            <a:r>
              <a:rPr lang="en-CA" dirty="0" smtClean="0"/>
              <a:t>Preventive Control Plan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112568"/>
          </a:xfrm>
        </p:spPr>
        <p:txBody>
          <a:bodyPr/>
          <a:lstStyle/>
          <a:p>
            <a:r>
              <a:rPr lang="en-CA" sz="2400" dirty="0" smtClean="0"/>
              <a:t>Be prepared, kept &amp; maintained</a:t>
            </a:r>
          </a:p>
          <a:p>
            <a:r>
              <a:rPr lang="en-CA" sz="2400" dirty="0" smtClean="0"/>
              <a:t>Include description</a:t>
            </a:r>
          </a:p>
          <a:p>
            <a:pPr lvl="1"/>
            <a:r>
              <a:rPr lang="en-CA" sz="2400" dirty="0" smtClean="0"/>
              <a:t>Hazards determined to present a risk of contamination of the food</a:t>
            </a:r>
          </a:p>
          <a:p>
            <a:pPr lvl="1"/>
            <a:r>
              <a:rPr lang="en-CA" sz="2400" dirty="0" smtClean="0"/>
              <a:t>Control measures </a:t>
            </a:r>
          </a:p>
          <a:p>
            <a:pPr lvl="1"/>
            <a:r>
              <a:rPr lang="en-CA" sz="2400" dirty="0" smtClean="0"/>
              <a:t>Validation evidence </a:t>
            </a:r>
          </a:p>
          <a:p>
            <a:pPr lvl="1"/>
            <a:r>
              <a:rPr lang="en-CA" sz="2400" dirty="0" smtClean="0"/>
              <a:t>For CCPs (limits, monitoring, corrective actions)</a:t>
            </a:r>
          </a:p>
          <a:p>
            <a:pPr lvl="1"/>
            <a:r>
              <a:rPr lang="en-CA" sz="2400" dirty="0" smtClean="0"/>
              <a:t>Verification procedures</a:t>
            </a:r>
          </a:p>
          <a:p>
            <a:pPr lvl="1"/>
            <a:r>
              <a:rPr lang="en-CA" sz="2400" dirty="0" smtClean="0"/>
              <a:t>Documentation to substantiate implementation</a:t>
            </a:r>
          </a:p>
          <a:p>
            <a:pPr lvl="1"/>
            <a:r>
              <a:rPr lang="en-CA" sz="2400" dirty="0" smtClean="0"/>
              <a:t>Supporting documentation</a:t>
            </a:r>
          </a:p>
          <a:p>
            <a:pPr marL="0" indent="0">
              <a:buNone/>
            </a:pPr>
            <a:r>
              <a:rPr lang="en-CA" sz="2400" dirty="0" smtClean="0">
                <a:solidFill>
                  <a:srgbClr val="FF0000"/>
                </a:solidFill>
              </a:rPr>
              <a:t>[Limited detail to date &amp; does not appear to meet market (e.g. ISO or GFSI FSMS expectations]</a:t>
            </a:r>
          </a:p>
          <a:p>
            <a:pPr lvl="1"/>
            <a:endParaRPr lang="en-CA" sz="1600" dirty="0" smtClean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98979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72400" cy="824136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CA" dirty="0"/>
              <a:t/>
            </a:r>
            <a:br>
              <a:rPr lang="en-CA" dirty="0"/>
            </a:br>
            <a:r>
              <a:rPr lang="en-CA" dirty="0"/>
              <a:t>FSMA – Supply-Chain </a:t>
            </a:r>
            <a:r>
              <a:rPr lang="en-CA" dirty="0" smtClean="0"/>
              <a:t>Program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178800" cy="4501108"/>
          </a:xfrm>
        </p:spPr>
        <p:txBody>
          <a:bodyPr/>
          <a:lstStyle/>
          <a:p>
            <a:r>
              <a:rPr lang="en-CA" sz="2400" dirty="0" smtClean="0"/>
              <a:t>Requires use of approved suppliers</a:t>
            </a:r>
          </a:p>
          <a:p>
            <a:r>
              <a:rPr lang="en-CA" sz="2400" dirty="0" smtClean="0"/>
              <a:t>Written supply-chain program</a:t>
            </a:r>
          </a:p>
          <a:p>
            <a:r>
              <a:rPr lang="en-CA" sz="2400" dirty="0" smtClean="0"/>
              <a:t>Documented verification activities focused on supplier applied controls</a:t>
            </a:r>
          </a:p>
          <a:p>
            <a:pPr lvl="1"/>
            <a:r>
              <a:rPr lang="en-CA" sz="2400" dirty="0" smtClean="0"/>
              <a:t>On-site audits</a:t>
            </a:r>
          </a:p>
          <a:p>
            <a:pPr lvl="1"/>
            <a:r>
              <a:rPr lang="en-CA" sz="2400" dirty="0" smtClean="0"/>
              <a:t>Sampling &amp; testing raw materials</a:t>
            </a:r>
          </a:p>
          <a:p>
            <a:pPr lvl="1"/>
            <a:r>
              <a:rPr lang="en-CA" sz="2400" dirty="0" smtClean="0"/>
              <a:t>Review of supplier’s food safety records (hazard analysis, preventive controls, records, </a:t>
            </a:r>
            <a:r>
              <a:rPr lang="en-CA" sz="2400" dirty="0" err="1" smtClean="0"/>
              <a:t>etc</a:t>
            </a:r>
            <a:r>
              <a:rPr lang="en-CA" sz="2400" dirty="0" smtClean="0"/>
              <a:t>)</a:t>
            </a:r>
          </a:p>
          <a:p>
            <a:pPr lvl="1"/>
            <a:r>
              <a:rPr lang="en-CA" sz="2400" dirty="0" smtClean="0"/>
              <a:t>Supplier’s food safety performance &amp; history</a:t>
            </a:r>
          </a:p>
          <a:p>
            <a:r>
              <a:rPr lang="en-CA" sz="2400" dirty="0" smtClean="0"/>
              <a:t>Records</a:t>
            </a:r>
          </a:p>
          <a:p>
            <a:r>
              <a:rPr lang="en-CA" sz="2400" dirty="0" smtClean="0">
                <a:solidFill>
                  <a:srgbClr val="FF0000"/>
                </a:solidFill>
              </a:rPr>
              <a:t>SCFA does not require supplier approval program</a:t>
            </a:r>
            <a:r>
              <a:rPr lang="en-CA" sz="2400" dirty="0" smtClean="0"/>
              <a:t> </a:t>
            </a:r>
          </a:p>
          <a:p>
            <a:pPr marL="457200" lvl="1" indent="0">
              <a:buNone/>
            </a:pPr>
            <a:r>
              <a:rPr lang="en-CA" sz="2400" dirty="0" smtClean="0"/>
              <a:t> </a:t>
            </a:r>
          </a:p>
          <a:p>
            <a:pPr marL="457200" lvl="1" indent="0">
              <a:buNone/>
            </a:pPr>
            <a:endParaRPr lang="en-CA" sz="2400" dirty="0" smtClean="0"/>
          </a:p>
          <a:p>
            <a:pPr lvl="2"/>
            <a:endParaRPr lang="en-CA" sz="2000" dirty="0" smtClean="0"/>
          </a:p>
          <a:p>
            <a:pPr lvl="1"/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44409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772400" cy="752128"/>
          </a:xfrm>
        </p:spPr>
        <p:txBody>
          <a:bodyPr/>
          <a:lstStyle/>
          <a:p>
            <a:r>
              <a:rPr lang="en-CA" dirty="0" smtClean="0"/>
              <a:t>FSMA – Intentional Adulteration &amp; Food Defense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178800" cy="4573116"/>
          </a:xfrm>
        </p:spPr>
        <p:txBody>
          <a:bodyPr/>
          <a:lstStyle/>
          <a:p>
            <a:r>
              <a:rPr lang="en-CA" sz="2400" dirty="0" smtClean="0"/>
              <a:t>Focus is on facilities that involve</a:t>
            </a:r>
            <a:endParaRPr lang="en-CA" sz="2000" dirty="0"/>
          </a:p>
          <a:p>
            <a:pPr lvl="1"/>
            <a:r>
              <a:rPr lang="en-CA" sz="2000" dirty="0"/>
              <a:t>    bulk liquid receiving and loading;</a:t>
            </a:r>
          </a:p>
          <a:p>
            <a:pPr lvl="1"/>
            <a:r>
              <a:rPr lang="en-CA" sz="2000" dirty="0"/>
              <a:t>    liquid storage and handling;</a:t>
            </a:r>
          </a:p>
          <a:p>
            <a:pPr lvl="1"/>
            <a:r>
              <a:rPr lang="en-CA" sz="2000" dirty="0"/>
              <a:t>    secondary ingredient </a:t>
            </a:r>
            <a:r>
              <a:rPr lang="en-CA" sz="2000" dirty="0" smtClean="0"/>
              <a:t>handling; </a:t>
            </a:r>
            <a:r>
              <a:rPr lang="en-CA" sz="2000" dirty="0"/>
              <a:t>and</a:t>
            </a:r>
          </a:p>
          <a:p>
            <a:pPr lvl="1"/>
            <a:r>
              <a:rPr lang="en-CA" sz="2000" dirty="0"/>
              <a:t>    mixing and similar activities</a:t>
            </a:r>
            <a:r>
              <a:rPr lang="en-CA" sz="2000" dirty="0" smtClean="0"/>
              <a:t>.</a:t>
            </a:r>
          </a:p>
          <a:p>
            <a:pPr lvl="0">
              <a:buClr>
                <a:srgbClr val="CC0000"/>
              </a:buClr>
            </a:pPr>
            <a:r>
              <a:rPr lang="en-CA" sz="2400" dirty="0">
                <a:solidFill>
                  <a:srgbClr val="000000"/>
                </a:solidFill>
              </a:rPr>
              <a:t>Plan to include:</a:t>
            </a:r>
          </a:p>
          <a:p>
            <a:pPr lvl="1">
              <a:buClr>
                <a:srgbClr val="CC0000"/>
              </a:buClr>
            </a:pPr>
            <a:r>
              <a:rPr lang="en-CA" sz="2000" dirty="0">
                <a:solidFill>
                  <a:srgbClr val="000000"/>
                </a:solidFill>
              </a:rPr>
              <a:t>A vulnerability </a:t>
            </a:r>
            <a:r>
              <a:rPr lang="en-CA" sz="2000" dirty="0" smtClean="0">
                <a:solidFill>
                  <a:srgbClr val="000000"/>
                </a:solidFill>
              </a:rPr>
              <a:t>assessment &amp; .</a:t>
            </a:r>
            <a:endParaRPr lang="en-CA" sz="2000" dirty="0">
              <a:solidFill>
                <a:srgbClr val="000000"/>
              </a:solidFill>
            </a:endParaRPr>
          </a:p>
          <a:p>
            <a:pPr lvl="1">
              <a:buClr>
                <a:srgbClr val="CC0000"/>
              </a:buClr>
            </a:pPr>
            <a:r>
              <a:rPr lang="en-CA" sz="2000" dirty="0">
                <a:solidFill>
                  <a:srgbClr val="000000"/>
                </a:solidFill>
              </a:rPr>
              <a:t>Identification of Actionable Process Steps</a:t>
            </a:r>
          </a:p>
          <a:p>
            <a:pPr lvl="1">
              <a:buClr>
                <a:srgbClr val="CC0000"/>
              </a:buClr>
            </a:pPr>
            <a:r>
              <a:rPr lang="en-CA" sz="2000" dirty="0">
                <a:solidFill>
                  <a:srgbClr val="000000"/>
                </a:solidFill>
              </a:rPr>
              <a:t>Focused mitigation strategies   </a:t>
            </a:r>
          </a:p>
          <a:p>
            <a:pPr lvl="1">
              <a:buClr>
                <a:srgbClr val="CC0000"/>
              </a:buClr>
            </a:pPr>
            <a:r>
              <a:rPr lang="en-CA" sz="2000" dirty="0" smtClean="0">
                <a:solidFill>
                  <a:srgbClr val="000000"/>
                </a:solidFill>
              </a:rPr>
              <a:t>Monitoring, Corrective actions &amp; Verification </a:t>
            </a:r>
            <a:r>
              <a:rPr lang="en-CA" sz="2000" dirty="0">
                <a:solidFill>
                  <a:srgbClr val="000000"/>
                </a:solidFill>
              </a:rPr>
              <a:t>activities</a:t>
            </a:r>
          </a:p>
          <a:p>
            <a:pPr lvl="1">
              <a:buClr>
                <a:srgbClr val="CC0000"/>
              </a:buClr>
            </a:pPr>
            <a:r>
              <a:rPr lang="en-CA" sz="2000" dirty="0">
                <a:solidFill>
                  <a:srgbClr val="000000"/>
                </a:solidFill>
              </a:rPr>
              <a:t>Training of personnel and supervisors</a:t>
            </a:r>
          </a:p>
          <a:p>
            <a:pPr lvl="1">
              <a:buClr>
                <a:srgbClr val="CC0000"/>
              </a:buClr>
            </a:pPr>
            <a:r>
              <a:rPr lang="en-CA" sz="2000" dirty="0" smtClean="0">
                <a:solidFill>
                  <a:srgbClr val="000000"/>
                </a:solidFill>
              </a:rPr>
              <a:t>Recordkeeping</a:t>
            </a:r>
          </a:p>
          <a:p>
            <a:pPr>
              <a:buClr>
                <a:srgbClr val="CC0000"/>
              </a:buClr>
            </a:pPr>
            <a:r>
              <a:rPr lang="en-CA" sz="2400" dirty="0" smtClean="0">
                <a:solidFill>
                  <a:srgbClr val="FF0000"/>
                </a:solidFill>
              </a:rPr>
              <a:t>SFCA </a:t>
            </a:r>
            <a:r>
              <a:rPr lang="en-CA" sz="2400" dirty="0" err="1" smtClean="0">
                <a:solidFill>
                  <a:srgbClr val="FF0000"/>
                </a:solidFill>
              </a:rPr>
              <a:t>regs</a:t>
            </a:r>
            <a:r>
              <a:rPr lang="en-CA" sz="2400" dirty="0" smtClean="0">
                <a:solidFill>
                  <a:srgbClr val="FF0000"/>
                </a:solidFill>
              </a:rPr>
              <a:t> do not include intentional adulteration or food defense</a:t>
            </a:r>
            <a:endParaRPr lang="en-CA" sz="2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5986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752128"/>
          </a:xfrm>
        </p:spPr>
        <p:txBody>
          <a:bodyPr/>
          <a:lstStyle/>
          <a:p>
            <a:r>
              <a:rPr lang="en-CA" dirty="0" smtClean="0"/>
              <a:t>FSMA – Sanitary Transport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178800" cy="4429100"/>
          </a:xfrm>
        </p:spPr>
        <p:txBody>
          <a:bodyPr/>
          <a:lstStyle/>
          <a:p>
            <a:pPr marL="400050"/>
            <a:r>
              <a:rPr lang="en-CA" sz="2400" dirty="0" smtClean="0"/>
              <a:t>Covers: US shippers (truck or rail) &amp; foreign shippers (truck, rail, ship, air, container, etc.)</a:t>
            </a:r>
          </a:p>
          <a:p>
            <a:pPr marL="400050"/>
            <a:r>
              <a:rPr lang="en-CA" sz="2400" dirty="0" smtClean="0"/>
              <a:t>Includes requirements regarding:</a:t>
            </a:r>
          </a:p>
          <a:p>
            <a:pPr marL="800100" lvl="1"/>
            <a:r>
              <a:rPr lang="en-CA" sz="2000" dirty="0" smtClean="0"/>
              <a:t>V</a:t>
            </a:r>
            <a:r>
              <a:rPr lang="en-CA" sz="2400" dirty="0" smtClean="0"/>
              <a:t>ehicles </a:t>
            </a:r>
            <a:r>
              <a:rPr lang="en-CA" sz="2400" dirty="0"/>
              <a:t>and transportation equipment - design &amp;  </a:t>
            </a:r>
            <a:r>
              <a:rPr lang="en-CA" sz="2400" dirty="0" smtClean="0"/>
              <a:t>maintenance</a:t>
            </a:r>
          </a:p>
          <a:p>
            <a:pPr marL="800100" lvl="1"/>
            <a:r>
              <a:rPr lang="en-CA" sz="2400" dirty="0" smtClean="0"/>
              <a:t>Transportation </a:t>
            </a:r>
            <a:r>
              <a:rPr lang="en-CA" sz="2400" dirty="0"/>
              <a:t>operations - measures taken to ensure food </a:t>
            </a:r>
            <a:r>
              <a:rPr lang="en-CA" sz="2400" dirty="0" smtClean="0"/>
              <a:t>safety &amp; protect against unintentional or intentional contamination</a:t>
            </a:r>
          </a:p>
          <a:p>
            <a:pPr marL="800100" lvl="1"/>
            <a:r>
              <a:rPr lang="en-CA" sz="2400" dirty="0" smtClean="0"/>
              <a:t>Training </a:t>
            </a:r>
            <a:r>
              <a:rPr lang="en-CA" sz="2400" dirty="0"/>
              <a:t>- sanitary </a:t>
            </a:r>
            <a:r>
              <a:rPr lang="en-CA" sz="2400" dirty="0" smtClean="0"/>
              <a:t>transportation</a:t>
            </a:r>
          </a:p>
          <a:p>
            <a:pPr marL="800100" lvl="1"/>
            <a:r>
              <a:rPr lang="en-CA" sz="2400" dirty="0" smtClean="0"/>
              <a:t> </a:t>
            </a:r>
            <a:r>
              <a:rPr lang="en-CA" sz="2400" dirty="0"/>
              <a:t>Records</a:t>
            </a:r>
          </a:p>
          <a:p>
            <a:pPr marL="400050"/>
            <a:r>
              <a:rPr lang="en-CA" sz="2400" dirty="0" smtClean="0">
                <a:solidFill>
                  <a:srgbClr val="FF0000"/>
                </a:solidFill>
              </a:rPr>
              <a:t>SFCA </a:t>
            </a:r>
            <a:r>
              <a:rPr lang="en-CA" sz="2400" dirty="0" err="1" smtClean="0">
                <a:solidFill>
                  <a:srgbClr val="FF0000"/>
                </a:solidFill>
              </a:rPr>
              <a:t>regs</a:t>
            </a:r>
            <a:r>
              <a:rPr lang="en-CA" sz="2400" dirty="0" smtClean="0">
                <a:solidFill>
                  <a:srgbClr val="FF0000"/>
                </a:solidFill>
              </a:rPr>
              <a:t> do not include transportation between food businesses</a:t>
            </a:r>
            <a:endParaRPr lang="en-C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23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752128"/>
          </a:xfrm>
        </p:spPr>
        <p:txBody>
          <a:bodyPr/>
          <a:lstStyle/>
          <a:p>
            <a:r>
              <a:rPr lang="en-CA" dirty="0" smtClean="0"/>
              <a:t>Presentation 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178800" cy="4501108"/>
          </a:xfrm>
        </p:spPr>
        <p:txBody>
          <a:bodyPr/>
          <a:lstStyle/>
          <a:p>
            <a:r>
              <a:rPr lang="en-CA" sz="2800" dirty="0" smtClean="0"/>
              <a:t>Canadian Supply Chain Food Safety Coalition</a:t>
            </a:r>
          </a:p>
          <a:p>
            <a:r>
              <a:rPr lang="en-CA" sz="2800" dirty="0" smtClean="0"/>
              <a:t>Update – What’s happened in the last 12 months?</a:t>
            </a:r>
          </a:p>
          <a:p>
            <a:r>
              <a:rPr lang="en-CA" sz="2800" dirty="0" smtClean="0"/>
              <a:t>FSMA rules – SFCA regulations - Quick Outline</a:t>
            </a:r>
          </a:p>
          <a:p>
            <a:r>
              <a:rPr lang="en-CA" sz="2800" dirty="0" smtClean="0"/>
              <a:t>Questions</a:t>
            </a:r>
          </a:p>
          <a:p>
            <a:endParaRPr lang="en-CA" sz="2800" dirty="0"/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63736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270056" cy="752128"/>
          </a:xfrm>
        </p:spPr>
        <p:txBody>
          <a:bodyPr/>
          <a:lstStyle/>
          <a:p>
            <a:r>
              <a:rPr lang="en-CA" sz="3200" dirty="0" smtClean="0"/>
              <a:t>FSMA -Foreign Verified Supplier Program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178800" cy="4429100"/>
          </a:xfrm>
        </p:spPr>
        <p:txBody>
          <a:bodyPr/>
          <a:lstStyle/>
          <a:p>
            <a:r>
              <a:rPr lang="en-CA" sz="2400" dirty="0" smtClean="0"/>
              <a:t>US importers/agent/consignee required to evaluate risks by considering:</a:t>
            </a:r>
          </a:p>
          <a:p>
            <a:pPr lvl="1"/>
            <a:r>
              <a:rPr lang="en-CA" sz="2000" dirty="0"/>
              <a:t>N</a:t>
            </a:r>
            <a:r>
              <a:rPr lang="en-CA" sz="2000" dirty="0" smtClean="0"/>
              <a:t>ature of hazards in the food</a:t>
            </a:r>
          </a:p>
          <a:p>
            <a:pPr lvl="1"/>
            <a:r>
              <a:rPr lang="en-CA" sz="2000" dirty="0" smtClean="0"/>
              <a:t>Foreign suppliers procedures &amp; controls</a:t>
            </a:r>
          </a:p>
          <a:p>
            <a:pPr lvl="1"/>
            <a:r>
              <a:rPr lang="en-CA" sz="2000" dirty="0" smtClean="0"/>
              <a:t>US food safety regulations &amp; the supplier’s compliance</a:t>
            </a:r>
          </a:p>
          <a:p>
            <a:pPr lvl="1"/>
            <a:r>
              <a:rPr lang="en-CA" sz="2000" dirty="0" smtClean="0"/>
              <a:t>Suppliers food safety performance history</a:t>
            </a:r>
          </a:p>
          <a:p>
            <a:pPr lvl="1"/>
            <a:r>
              <a:rPr lang="en-CA" sz="2000" dirty="0" smtClean="0"/>
              <a:t>FSVP does not apply to imports under seafood or juice HACCP</a:t>
            </a:r>
          </a:p>
          <a:p>
            <a:r>
              <a:rPr lang="en-CA" sz="2400" dirty="0" smtClean="0"/>
              <a:t>US importers to undertake supplier verification</a:t>
            </a:r>
          </a:p>
          <a:p>
            <a:pPr lvl="1"/>
            <a:r>
              <a:rPr lang="en-CA" sz="2000" dirty="0" smtClean="0"/>
              <a:t>Flexible approach – annual on-site audit or less frequent if can be justified</a:t>
            </a:r>
          </a:p>
          <a:p>
            <a:pPr lvl="1"/>
            <a:endParaRPr lang="en-CA" sz="2000" dirty="0" smtClean="0"/>
          </a:p>
          <a:p>
            <a:pPr lvl="1"/>
            <a:endParaRPr lang="en-CA" sz="2000" dirty="0" smtClean="0"/>
          </a:p>
          <a:p>
            <a:pPr lvl="1"/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8724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FDA/CFIA Food Safety Systems Recognition Arrangement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429100"/>
          </a:xfrm>
        </p:spPr>
        <p:txBody>
          <a:bodyPr/>
          <a:lstStyle/>
          <a:p>
            <a:r>
              <a:rPr lang="en-CA" sz="2400" dirty="0" smtClean="0"/>
              <a:t>Concluded May 2016 – FDA’s 2</a:t>
            </a:r>
            <a:r>
              <a:rPr lang="en-CA" sz="2400" baseline="30000" dirty="0" smtClean="0"/>
              <a:t>nd</a:t>
            </a:r>
            <a:r>
              <a:rPr lang="en-CA" sz="2400" dirty="0" smtClean="0"/>
              <a:t> arrangement (NZ)</a:t>
            </a:r>
          </a:p>
          <a:p>
            <a:r>
              <a:rPr lang="en-CA" sz="2400" dirty="0" smtClean="0"/>
              <a:t>Covers FDA/FSMA products</a:t>
            </a:r>
          </a:p>
          <a:p>
            <a:r>
              <a:rPr lang="en-CA" sz="2400" dirty="0" smtClean="0"/>
              <a:t>Based on joint review that concluded </a:t>
            </a:r>
            <a:r>
              <a:rPr lang="en-CA" sz="2400" i="1" dirty="0" smtClean="0"/>
              <a:t>“comparable </a:t>
            </a:r>
            <a:r>
              <a:rPr lang="en-CA" sz="2400" i="1" dirty="0"/>
              <a:t>control measures and </a:t>
            </a:r>
            <a:r>
              <a:rPr lang="en-CA" sz="2400" i="1" dirty="0" smtClean="0"/>
              <a:t>systems”</a:t>
            </a:r>
            <a:r>
              <a:rPr lang="en-CA" sz="2400" dirty="0" smtClean="0"/>
              <a:t> re food safety</a:t>
            </a:r>
          </a:p>
          <a:p>
            <a:r>
              <a:rPr lang="en-CA" sz="2400" dirty="0" smtClean="0"/>
              <a:t>Outcome - Exporters to comply with domestic requirements</a:t>
            </a:r>
          </a:p>
          <a:p>
            <a:r>
              <a:rPr lang="en-CA" sz="2400" dirty="0" smtClean="0"/>
              <a:t>Requirements:</a:t>
            </a:r>
          </a:p>
          <a:p>
            <a:pPr lvl="1"/>
            <a:r>
              <a:rPr lang="en-CA" sz="2000" dirty="0" smtClean="0"/>
              <a:t>Foreign supplier must be under oversight of CFIA</a:t>
            </a:r>
          </a:p>
          <a:p>
            <a:pPr lvl="1"/>
            <a:r>
              <a:rPr lang="en-CA" sz="2000" dirty="0" smtClean="0"/>
              <a:t>Food must be in scope of arrangement (i.e. not meat/poultry, </a:t>
            </a:r>
            <a:r>
              <a:rPr lang="en-CA" sz="2000" dirty="0" err="1" smtClean="0"/>
              <a:t>etc</a:t>
            </a:r>
            <a:r>
              <a:rPr lang="en-CA" sz="2000" dirty="0" smtClean="0"/>
              <a:t>)</a:t>
            </a:r>
          </a:p>
          <a:p>
            <a:pPr lvl="1"/>
            <a:r>
              <a:rPr lang="en-CA" sz="2000" dirty="0" smtClean="0"/>
              <a:t>Importer needs to document above</a:t>
            </a:r>
          </a:p>
          <a:p>
            <a:pPr lvl="1"/>
            <a:r>
              <a:rPr lang="en-CA" sz="2000" dirty="0" smtClean="0"/>
              <a:t>Importer must </a:t>
            </a:r>
            <a:r>
              <a:rPr lang="en-CA" sz="2000" dirty="0" smtClean="0">
                <a:solidFill>
                  <a:srgbClr val="FF0000"/>
                </a:solidFill>
              </a:rPr>
              <a:t>determine &amp; document</a:t>
            </a:r>
            <a:r>
              <a:rPr lang="en-CA" sz="2000" dirty="0" smtClean="0"/>
              <a:t> that supplier is in </a:t>
            </a:r>
            <a:r>
              <a:rPr lang="en-CA" sz="2000" dirty="0" smtClean="0">
                <a:solidFill>
                  <a:srgbClr val="FF0000"/>
                </a:solidFill>
              </a:rPr>
              <a:t>good compliance standing with CFIA</a:t>
            </a:r>
          </a:p>
          <a:p>
            <a:r>
              <a:rPr lang="en-CA" sz="2400" dirty="0" smtClean="0">
                <a:solidFill>
                  <a:srgbClr val="FF0000"/>
                </a:solidFill>
              </a:rPr>
              <a:t>FDA warns “not a green light” to access</a:t>
            </a:r>
            <a:endParaRPr lang="en-C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03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270056" cy="824136"/>
          </a:xfrm>
        </p:spPr>
        <p:txBody>
          <a:bodyPr/>
          <a:lstStyle/>
          <a:p>
            <a:r>
              <a:rPr lang="en-CA" sz="3200" dirty="0" smtClean="0"/>
              <a:t>FSMA – Coming into force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429100"/>
          </a:xfrm>
        </p:spPr>
        <p:txBody>
          <a:bodyPr/>
          <a:lstStyle/>
          <a:p>
            <a:r>
              <a:rPr lang="en-CA" sz="2400" b="1" dirty="0" smtClean="0"/>
              <a:t>Registration</a:t>
            </a:r>
            <a:r>
              <a:rPr lang="en-CA" sz="2400" dirty="0" smtClean="0"/>
              <a:t> – in effect 2012 – biennial – new requirements in 2016 &amp; 2020</a:t>
            </a:r>
          </a:p>
          <a:p>
            <a:r>
              <a:rPr lang="en-CA" sz="2400" b="1" dirty="0"/>
              <a:t>Preventive controls for human </a:t>
            </a:r>
            <a:r>
              <a:rPr lang="en-CA" sz="2400" b="1" dirty="0" smtClean="0"/>
              <a:t>food </a:t>
            </a:r>
            <a:r>
              <a:rPr lang="en-CA" sz="2400" dirty="0" smtClean="0"/>
              <a:t>–</a:t>
            </a:r>
          </a:p>
          <a:p>
            <a:pPr lvl="1"/>
            <a:r>
              <a:rPr lang="en-CA" sz="2000" dirty="0" smtClean="0"/>
              <a:t>Large firms – </a:t>
            </a:r>
            <a:r>
              <a:rPr lang="en-CA" sz="2000" dirty="0" err="1" smtClean="0"/>
              <a:t>cGMPs</a:t>
            </a:r>
            <a:r>
              <a:rPr lang="en-CA" sz="2000" dirty="0" smtClean="0"/>
              <a:t> &amp; PCs – 19 September 2016</a:t>
            </a:r>
          </a:p>
          <a:p>
            <a:pPr lvl="1"/>
            <a:r>
              <a:rPr lang="en-CA" sz="2000" dirty="0" smtClean="0"/>
              <a:t>Small firms (less than 500 employees) – </a:t>
            </a:r>
            <a:r>
              <a:rPr lang="en-CA" sz="2000" dirty="0" err="1"/>
              <a:t>cGMPs</a:t>
            </a:r>
            <a:r>
              <a:rPr lang="en-CA" sz="2000" dirty="0"/>
              <a:t> &amp; PCs </a:t>
            </a:r>
            <a:r>
              <a:rPr lang="en-CA" sz="2000" dirty="0" smtClean="0"/>
              <a:t>-  09/2017</a:t>
            </a:r>
          </a:p>
          <a:p>
            <a:pPr lvl="1"/>
            <a:r>
              <a:rPr lang="en-CA" sz="2000" dirty="0" smtClean="0"/>
              <a:t>Very small firms (less $1Million sales) - </a:t>
            </a:r>
            <a:r>
              <a:rPr lang="en-CA" sz="2000" dirty="0" err="1" smtClean="0"/>
              <a:t>cGMPs</a:t>
            </a:r>
            <a:r>
              <a:rPr lang="en-CA" sz="2000" dirty="0" smtClean="0"/>
              <a:t> </a:t>
            </a:r>
            <a:r>
              <a:rPr lang="en-CA" sz="2000" dirty="0"/>
              <a:t>&amp; PCs - </a:t>
            </a:r>
            <a:r>
              <a:rPr lang="en-CA" sz="2000" dirty="0" smtClean="0"/>
              <a:t> 09/2018</a:t>
            </a:r>
          </a:p>
          <a:p>
            <a:pPr lvl="0">
              <a:buClr>
                <a:srgbClr val="CC0000"/>
              </a:buClr>
            </a:pPr>
            <a:r>
              <a:rPr lang="en-CA" sz="2400" b="1" dirty="0">
                <a:solidFill>
                  <a:srgbClr val="000000"/>
                </a:solidFill>
              </a:rPr>
              <a:t>Foreign Supplier Verification Program</a:t>
            </a:r>
          </a:p>
          <a:p>
            <a:pPr lvl="1">
              <a:buClr>
                <a:srgbClr val="CC0000"/>
              </a:buClr>
            </a:pPr>
            <a:r>
              <a:rPr lang="en-CA" sz="2000" dirty="0">
                <a:solidFill>
                  <a:srgbClr val="000000"/>
                </a:solidFill>
              </a:rPr>
              <a:t>18 months after publication of the final </a:t>
            </a:r>
            <a:r>
              <a:rPr lang="en-CA" sz="2000" dirty="0" smtClean="0">
                <a:solidFill>
                  <a:srgbClr val="000000"/>
                </a:solidFill>
              </a:rPr>
              <a:t>rule (May 2017) </a:t>
            </a:r>
            <a:r>
              <a:rPr lang="en-CA" sz="2000" dirty="0">
                <a:solidFill>
                  <a:srgbClr val="000000"/>
                </a:solidFill>
              </a:rPr>
              <a:t>or</a:t>
            </a:r>
          </a:p>
          <a:p>
            <a:pPr lvl="1">
              <a:buClr>
                <a:srgbClr val="CC0000"/>
              </a:buClr>
            </a:pPr>
            <a:r>
              <a:rPr lang="en-CA" sz="2000" dirty="0">
                <a:solidFill>
                  <a:srgbClr val="000000"/>
                </a:solidFill>
              </a:rPr>
              <a:t>6 months after the foreign supplier is required to meet FSMA requirements (depends on size </a:t>
            </a:r>
            <a:r>
              <a:rPr lang="en-CA" sz="2000" dirty="0" smtClean="0">
                <a:solidFill>
                  <a:srgbClr val="000000"/>
                </a:solidFill>
              </a:rPr>
              <a:t>– small - 01/2018)</a:t>
            </a:r>
            <a:endParaRPr lang="en-CA" sz="2000" dirty="0">
              <a:solidFill>
                <a:srgbClr val="000000"/>
              </a:solidFill>
            </a:endParaRP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79787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680120"/>
          </a:xfrm>
        </p:spPr>
        <p:txBody>
          <a:bodyPr/>
          <a:lstStyle/>
          <a:p>
            <a:r>
              <a:rPr lang="en-CA" dirty="0" smtClean="0"/>
              <a:t>SFCA - When </a:t>
            </a:r>
            <a:r>
              <a:rPr lang="en-CA" dirty="0"/>
              <a:t>will it come into force?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789140"/>
          </a:xfrm>
        </p:spPr>
        <p:txBody>
          <a:bodyPr/>
          <a:lstStyle/>
          <a:p>
            <a:r>
              <a:rPr lang="en-CA" sz="2800" dirty="0" smtClean="0"/>
              <a:t>The basic answer is: “We don’t know!”</a:t>
            </a:r>
          </a:p>
          <a:p>
            <a:r>
              <a:rPr lang="en-CA" sz="2400" dirty="0" smtClean="0"/>
              <a:t>Needs to move through Canada Gazette process:</a:t>
            </a:r>
          </a:p>
          <a:p>
            <a:pPr lvl="1"/>
            <a:r>
              <a:rPr lang="en-CA" sz="2000" dirty="0" smtClean="0"/>
              <a:t>Publication in Part 1 (minimum 75 day consultation for WTO)</a:t>
            </a:r>
          </a:p>
          <a:p>
            <a:pPr lvl="1"/>
            <a:r>
              <a:rPr lang="en-CA" sz="2000" dirty="0" smtClean="0"/>
              <a:t>Review of comments &amp; changes</a:t>
            </a:r>
            <a:endParaRPr lang="en-CA" sz="2000" dirty="0"/>
          </a:p>
          <a:p>
            <a:pPr lvl="1"/>
            <a:r>
              <a:rPr lang="en-CA" sz="2000" dirty="0" smtClean="0"/>
              <a:t>Publication in Part II (Final Regulation)</a:t>
            </a:r>
          </a:p>
          <a:p>
            <a:r>
              <a:rPr lang="en-CA" sz="2400" dirty="0" smtClean="0"/>
              <a:t>Part I timing – likely December 2016</a:t>
            </a:r>
          </a:p>
          <a:p>
            <a:r>
              <a:rPr lang="en-CA" sz="2400" dirty="0" smtClean="0"/>
              <a:t>Part II timing – some time in 2017</a:t>
            </a:r>
          </a:p>
          <a:p>
            <a:r>
              <a:rPr lang="en-CA" sz="2400" dirty="0" smtClean="0"/>
              <a:t>CFIA is contemplating 3 forms for a transition: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sz="2000" dirty="0"/>
              <a:t>B</a:t>
            </a:r>
            <a:r>
              <a:rPr lang="en-CA" sz="2000" dirty="0" smtClean="0"/>
              <a:t>ased on type of food business (e.g. currently registered - year 1, fresh produce - year 2, all others – year 3)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sz="2000" dirty="0" smtClean="0"/>
              <a:t>Based on size of business over 3 years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sz="2000" dirty="0" smtClean="0"/>
              <a:t>Or, some mixture of 1 &amp; 2</a:t>
            </a:r>
          </a:p>
        </p:txBody>
      </p:sp>
    </p:spTree>
    <p:extLst>
      <p:ext uri="{BB962C8B-B14F-4D97-AF65-F5344CB8AC3E}">
        <p14:creationId xmlns:p14="http://schemas.microsoft.com/office/powerpoint/2010/main" val="401954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752128"/>
          </a:xfrm>
        </p:spPr>
        <p:txBody>
          <a:bodyPr/>
          <a:lstStyle/>
          <a:p>
            <a:r>
              <a:rPr lang="en-CA" dirty="0" smtClean="0"/>
              <a:t>Conclusion (1)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178800" cy="4717132"/>
          </a:xfrm>
        </p:spPr>
        <p:txBody>
          <a:bodyPr/>
          <a:lstStyle/>
          <a:p>
            <a:r>
              <a:rPr lang="en-CA" sz="2800" dirty="0" smtClean="0"/>
              <a:t>Both the FSMA rules &amp; SFCA regulations are long &amp; complex documents</a:t>
            </a:r>
          </a:p>
          <a:p>
            <a:r>
              <a:rPr lang="en-CA" sz="2800" dirty="0" smtClean="0"/>
              <a:t>In intent &amp; in many cases in approach, they are very similar:</a:t>
            </a:r>
          </a:p>
          <a:p>
            <a:pPr lvl="1"/>
            <a:r>
              <a:rPr lang="en-CA" sz="2400" dirty="0" smtClean="0"/>
              <a:t>Outcome based not prescriptive</a:t>
            </a:r>
          </a:p>
          <a:p>
            <a:pPr lvl="1"/>
            <a:r>
              <a:rPr lang="en-CA" sz="2400" dirty="0" smtClean="0"/>
              <a:t>Prevention oriented</a:t>
            </a:r>
          </a:p>
          <a:p>
            <a:pPr lvl="1"/>
            <a:r>
              <a:rPr lang="en-CA" sz="2400" dirty="0" smtClean="0"/>
              <a:t>Written plans based on hazard analysis</a:t>
            </a:r>
          </a:p>
          <a:p>
            <a:pPr lvl="1"/>
            <a:r>
              <a:rPr lang="en-CA" sz="2400" dirty="0" smtClean="0"/>
              <a:t>Preventive controls</a:t>
            </a:r>
          </a:p>
          <a:p>
            <a:pPr lvl="1"/>
            <a:r>
              <a:rPr lang="en-CA" sz="2400" dirty="0" smtClean="0"/>
              <a:t>Recall</a:t>
            </a:r>
          </a:p>
          <a:p>
            <a:pPr lvl="1"/>
            <a:r>
              <a:rPr lang="en-CA" sz="2400" dirty="0" smtClean="0"/>
              <a:t>Etc. 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54082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752128"/>
          </a:xfrm>
        </p:spPr>
        <p:txBody>
          <a:bodyPr/>
          <a:lstStyle/>
          <a:p>
            <a:r>
              <a:rPr lang="en-CA" dirty="0" smtClean="0"/>
              <a:t>Conclusion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178800" cy="4717132"/>
          </a:xfrm>
        </p:spPr>
        <p:txBody>
          <a:bodyPr/>
          <a:lstStyle/>
          <a:p>
            <a:r>
              <a:rPr lang="en-CA" sz="2800" dirty="0" smtClean="0"/>
              <a:t>In some aspects they are quite different:</a:t>
            </a:r>
          </a:p>
          <a:p>
            <a:pPr lvl="1"/>
            <a:r>
              <a:rPr lang="en-CA" sz="2400" dirty="0" smtClean="0"/>
              <a:t>FSMA includes:</a:t>
            </a:r>
          </a:p>
          <a:p>
            <a:pPr lvl="2"/>
            <a:r>
              <a:rPr lang="en-CA" dirty="0" smtClean="0"/>
              <a:t>Intentional contamination/food defense</a:t>
            </a:r>
          </a:p>
          <a:p>
            <a:pPr lvl="2"/>
            <a:r>
              <a:rPr lang="en-CA" dirty="0" smtClean="0"/>
              <a:t>Supply-chain controls</a:t>
            </a:r>
          </a:p>
          <a:p>
            <a:pPr lvl="2"/>
            <a:r>
              <a:rPr lang="en-CA" dirty="0" smtClean="0"/>
              <a:t>Transportation</a:t>
            </a:r>
          </a:p>
          <a:p>
            <a:pPr lvl="2"/>
            <a:r>
              <a:rPr lang="en-CA" dirty="0" smtClean="0"/>
              <a:t>Reaches dramatically outside the US borders</a:t>
            </a:r>
          </a:p>
          <a:p>
            <a:pPr marL="971550" lvl="1" indent="-457200"/>
            <a:r>
              <a:rPr lang="en-CA" sz="2400" dirty="0" smtClean="0"/>
              <a:t>SFCA consolidates in one Act &amp; one set of regulations four (4) Acts &amp; 13 regulations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1108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752128"/>
          </a:xfrm>
        </p:spPr>
        <p:txBody>
          <a:bodyPr/>
          <a:lstStyle/>
          <a:p>
            <a:r>
              <a:rPr lang="en-CA" dirty="0" smtClean="0"/>
              <a:t>Questions?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91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Contact Information</a:t>
            </a:r>
            <a:br>
              <a:rPr lang="en-US" smtClean="0"/>
            </a:br>
            <a:endParaRPr lang="en-US" smtClean="0"/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78800" cy="4171950"/>
          </a:xfrm>
        </p:spPr>
        <p:txBody>
          <a:bodyPr/>
          <a:lstStyle/>
          <a:p>
            <a:endParaRPr lang="en-US" smtClean="0"/>
          </a:p>
          <a:p>
            <a:pPr>
              <a:buFontTx/>
              <a:buNone/>
            </a:pPr>
            <a:r>
              <a:rPr lang="en-US" smtClean="0"/>
              <a:t> Website</a:t>
            </a:r>
            <a:r>
              <a:rPr lang="en-US" smtClean="0">
                <a:solidFill>
                  <a:srgbClr val="00B0F0"/>
                </a:solidFill>
              </a:rPr>
              <a:t>: </a:t>
            </a:r>
            <a:r>
              <a:rPr lang="en-US" smtClean="0">
                <a:solidFill>
                  <a:srgbClr val="00B0F0"/>
                </a:solidFill>
                <a:hlinkClick r:id="rId2"/>
              </a:rPr>
              <a:t>www.foodsafetycoalition.ca</a:t>
            </a:r>
            <a:endParaRPr lang="en-US" smtClean="0">
              <a:solidFill>
                <a:srgbClr val="00B0F0"/>
              </a:solidFill>
            </a:endParaRPr>
          </a:p>
          <a:p>
            <a:pPr>
              <a:buFontTx/>
              <a:buNone/>
            </a:pPr>
            <a:endParaRPr lang="en-US" smtClean="0"/>
          </a:p>
          <a:p>
            <a:endParaRPr lang="en-US" smtClean="0"/>
          </a:p>
          <a:p>
            <a:pPr>
              <a:buFontTx/>
              <a:buNone/>
            </a:pPr>
            <a:r>
              <a:rPr lang="en-US" smtClean="0"/>
              <a:t>Albert Chambers</a:t>
            </a:r>
          </a:p>
          <a:p>
            <a:pPr>
              <a:buFontTx/>
              <a:buNone/>
            </a:pPr>
            <a:r>
              <a:rPr lang="en-US" sz="2400" smtClean="0"/>
              <a:t>Executive Director</a:t>
            </a:r>
          </a:p>
          <a:p>
            <a:pPr>
              <a:buFontTx/>
              <a:buNone/>
            </a:pPr>
            <a:r>
              <a:rPr lang="en-US" sz="2400" smtClean="0"/>
              <a:t>Canadian Supply Chain Food Safety Coalitoin</a:t>
            </a:r>
          </a:p>
          <a:p>
            <a:pPr>
              <a:buFontTx/>
              <a:buNone/>
            </a:pPr>
            <a:r>
              <a:rPr lang="en-US" sz="2400" smtClean="0"/>
              <a:t>613-233-7175</a:t>
            </a:r>
          </a:p>
          <a:p>
            <a:pPr>
              <a:buFontTx/>
              <a:buNone/>
            </a:pPr>
            <a:r>
              <a:rPr lang="en-US" sz="2400" smtClean="0"/>
              <a:t>cscfsc@monachus.com</a:t>
            </a:r>
          </a:p>
        </p:txBody>
      </p:sp>
    </p:spTree>
    <p:extLst>
      <p:ext uri="{BB962C8B-B14F-4D97-AF65-F5344CB8AC3E}">
        <p14:creationId xmlns:p14="http://schemas.microsoft.com/office/powerpoint/2010/main" val="321146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914400"/>
          </a:xfrm>
        </p:spPr>
        <p:txBody>
          <a:bodyPr/>
          <a:lstStyle/>
          <a:p>
            <a:r>
              <a:rPr lang="en-US" dirty="0" smtClean="0"/>
              <a:t>Canadian Supply Chain Food Safety Coalition (CSCFSC) - Background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178800" cy="475252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Established – December 2000, incorporated August 2007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Our Vision:</a:t>
            </a:r>
            <a:r>
              <a:rPr lang="en-US" sz="2800" i="1" dirty="0" smtClean="0"/>
              <a:t> Canada’s agriculture, fisheries and food industry will have a world-class reputation for producing and selling safe food. 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Our Mission:</a:t>
            </a:r>
            <a:r>
              <a:rPr lang="en-US" sz="2800" dirty="0" smtClean="0"/>
              <a:t> </a:t>
            </a:r>
            <a:r>
              <a:rPr lang="en-US" sz="2800" i="1" dirty="0" smtClean="0"/>
              <a:t>To facilitate, through dialogue within the food industry and with all levels of government, the development and implementation of a national, coordinated approach to food safety to ensure credibility in domestic and international marketplaces.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740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772400" cy="1143000"/>
          </a:xfrm>
        </p:spPr>
        <p:txBody>
          <a:bodyPr/>
          <a:lstStyle/>
          <a:p>
            <a:r>
              <a:rPr lang="en-US" smtClean="0"/>
              <a:t>CSCFSC Membership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178800" cy="437614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Open to national, provincial &amp; regional or local associations whose members are actively involved in the food supply chain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Includes associations representing  all segments -- input suppliers through to final marketers</a:t>
            </a:r>
          </a:p>
          <a:p>
            <a:r>
              <a:rPr lang="en-US" sz="2800" dirty="0" smtClean="0"/>
              <a:t>Allied members - provide services to the supply chain</a:t>
            </a:r>
          </a:p>
        </p:txBody>
      </p:sp>
    </p:spTree>
    <p:extLst>
      <p:ext uri="{BB962C8B-B14F-4D97-AF65-F5344CB8AC3E}">
        <p14:creationId xmlns:p14="http://schemas.microsoft.com/office/powerpoint/2010/main" val="51800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/>
            </a:r>
            <a:br>
              <a:rPr lang="en-CA" dirty="0"/>
            </a:br>
            <a:r>
              <a:rPr lang="en-CA" dirty="0">
                <a:solidFill>
                  <a:srgbClr val="000000"/>
                </a:solidFill>
              </a:rPr>
              <a:t>Update – What’s happened </a:t>
            </a:r>
            <a:r>
              <a:rPr lang="en-CA" dirty="0" smtClean="0">
                <a:solidFill>
                  <a:srgbClr val="000000"/>
                </a:solidFill>
              </a:rPr>
              <a:t>in the last 12 months?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178800" cy="4357092"/>
          </a:xfrm>
        </p:spPr>
        <p:txBody>
          <a:bodyPr/>
          <a:lstStyle/>
          <a:p>
            <a:r>
              <a:rPr lang="en-CA" sz="2400" dirty="0" smtClean="0"/>
              <a:t>FSMA implementation date this month not next year</a:t>
            </a:r>
          </a:p>
          <a:p>
            <a:r>
              <a:rPr lang="en-CA" sz="2400" dirty="0" smtClean="0"/>
              <a:t>Canada Gazette I publication delayed to Dec 2016</a:t>
            </a:r>
          </a:p>
          <a:p>
            <a:r>
              <a:rPr lang="en-CA" sz="2400" dirty="0" smtClean="0"/>
              <a:t>Canada/US enter into Food Safety Systems </a:t>
            </a:r>
            <a:r>
              <a:rPr lang="en-CA" sz="2400" dirty="0"/>
              <a:t>R</a:t>
            </a:r>
            <a:r>
              <a:rPr lang="en-CA" sz="2400" dirty="0" smtClean="0"/>
              <a:t>ecognition Arrangement (05/16)</a:t>
            </a:r>
          </a:p>
          <a:p>
            <a:r>
              <a:rPr lang="en-CA" sz="2400" dirty="0" smtClean="0"/>
              <a:t>FDA published 6 final rules &amp; updated </a:t>
            </a:r>
          </a:p>
          <a:p>
            <a:r>
              <a:rPr lang="en-CA" sz="2400" dirty="0" smtClean="0"/>
              <a:t>FDA published draft guidance on preventive controls for human &amp; for animal food (08/16)</a:t>
            </a:r>
          </a:p>
          <a:p>
            <a:r>
              <a:rPr lang="en-CA" sz="2400" dirty="0" smtClean="0"/>
              <a:t>FDA updated/extend implementation date deadlines (08/16)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30399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FSMA &amp; SFCA – A quick 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</a:t>
            </a:r>
            <a:r>
              <a:rPr lang="en-CA" baseline="30000" dirty="0" smtClean="0"/>
              <a:t>st</a:t>
            </a:r>
            <a:r>
              <a:rPr lang="en-CA" dirty="0" smtClean="0"/>
              <a:t> set out FSMA requirements</a:t>
            </a:r>
          </a:p>
          <a:p>
            <a:r>
              <a:rPr lang="en-CA" dirty="0" smtClean="0"/>
              <a:t>2</a:t>
            </a:r>
            <a:r>
              <a:rPr lang="en-CA" baseline="30000" dirty="0" smtClean="0"/>
              <a:t>nd</a:t>
            </a:r>
            <a:r>
              <a:rPr lang="en-CA" dirty="0" smtClean="0"/>
              <a:t> a brief outline of SFCA proposed regulations</a:t>
            </a:r>
          </a:p>
          <a:p>
            <a:r>
              <a:rPr lang="en-CA" dirty="0" smtClean="0"/>
              <a:t>Highlight the similarities &amp; differences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802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752128"/>
          </a:xfrm>
        </p:spPr>
        <p:txBody>
          <a:bodyPr/>
          <a:lstStyle/>
          <a:p>
            <a:r>
              <a:rPr lang="en-CA" dirty="0" smtClean="0"/>
              <a:t>FSMA – Why does it matter?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178800" cy="4573116"/>
          </a:xfrm>
        </p:spPr>
        <p:txBody>
          <a:bodyPr/>
          <a:lstStyle/>
          <a:p>
            <a:r>
              <a:rPr lang="en-CA" sz="2400" dirty="0" smtClean="0"/>
              <a:t>1</a:t>
            </a:r>
            <a:r>
              <a:rPr lang="en-CA" sz="2400" baseline="30000" dirty="0" smtClean="0"/>
              <a:t>st</a:t>
            </a:r>
            <a:r>
              <a:rPr lang="en-CA" sz="2400" dirty="0" smtClean="0"/>
              <a:t> major </a:t>
            </a:r>
            <a:r>
              <a:rPr lang="en-CA" sz="2400" dirty="0"/>
              <a:t>piece of federal legislation addressing food safety since 1938</a:t>
            </a:r>
            <a:r>
              <a:rPr lang="en-CA" sz="2400" dirty="0" smtClean="0"/>
              <a:t>.</a:t>
            </a:r>
          </a:p>
          <a:p>
            <a:r>
              <a:rPr lang="en-CA" sz="2400" dirty="0" smtClean="0"/>
              <a:t>1</a:t>
            </a:r>
            <a:r>
              <a:rPr lang="en-CA" sz="2400" baseline="30000" dirty="0" smtClean="0"/>
              <a:t>st</a:t>
            </a:r>
            <a:r>
              <a:rPr lang="en-CA" sz="2400" dirty="0" smtClean="0"/>
              <a:t> legislation </a:t>
            </a:r>
            <a:r>
              <a:rPr lang="en-CA" sz="2400" dirty="0"/>
              <a:t>to address </a:t>
            </a:r>
            <a:r>
              <a:rPr lang="en-CA" sz="2400" dirty="0" smtClean="0"/>
              <a:t>Intentional </a:t>
            </a:r>
            <a:r>
              <a:rPr lang="en-CA" sz="2400" dirty="0"/>
              <a:t>A</a:t>
            </a:r>
            <a:r>
              <a:rPr lang="en-CA" sz="2400" dirty="0" smtClean="0"/>
              <a:t>dulteration </a:t>
            </a:r>
            <a:r>
              <a:rPr lang="en-CA" sz="2400" dirty="0"/>
              <a:t>and Food Defense</a:t>
            </a:r>
            <a:r>
              <a:rPr lang="en-CA" sz="2400" dirty="0" smtClean="0"/>
              <a:t>.</a:t>
            </a:r>
          </a:p>
          <a:p>
            <a:r>
              <a:rPr lang="en-CA" sz="2400" dirty="0" smtClean="0"/>
              <a:t>Focuses on Prevention instead of Response</a:t>
            </a:r>
          </a:p>
          <a:p>
            <a:r>
              <a:rPr lang="en-CA" sz="2400" dirty="0" smtClean="0"/>
              <a:t>Updates requirements for Good </a:t>
            </a:r>
            <a:r>
              <a:rPr lang="en-CA" sz="2400" dirty="0"/>
              <a:t>M</a:t>
            </a:r>
            <a:r>
              <a:rPr lang="en-CA" sz="2400" dirty="0" smtClean="0"/>
              <a:t>anufacturing </a:t>
            </a:r>
            <a:r>
              <a:rPr lang="en-CA" sz="2400" dirty="0"/>
              <a:t>P</a:t>
            </a:r>
            <a:r>
              <a:rPr lang="en-CA" sz="2400" dirty="0" smtClean="0"/>
              <a:t>ractices</a:t>
            </a:r>
          </a:p>
          <a:p>
            <a:r>
              <a:rPr lang="en-CA" sz="2400" dirty="0" smtClean="0"/>
              <a:t>Extends the FDA’s food safety regime outside the USA</a:t>
            </a:r>
          </a:p>
          <a:p>
            <a:r>
              <a:rPr lang="en-CA" sz="2400" dirty="0" smtClean="0"/>
              <a:t>Catches US regime up with international trends in food safety regulation</a:t>
            </a:r>
          </a:p>
          <a:p>
            <a:r>
              <a:rPr lang="en-CA" sz="2400" dirty="0" smtClean="0"/>
              <a:t>Does not cover meat, poultry, processed egg products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54656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680120"/>
          </a:xfrm>
        </p:spPr>
        <p:txBody>
          <a:bodyPr/>
          <a:lstStyle/>
          <a:p>
            <a:r>
              <a:rPr lang="en-CA" dirty="0" smtClean="0"/>
              <a:t>SFCA – Why does it matter?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178800" cy="4717132"/>
          </a:xfrm>
        </p:spPr>
        <p:txBody>
          <a:bodyPr/>
          <a:lstStyle/>
          <a:p>
            <a:r>
              <a:rPr lang="en-CA" sz="2400" dirty="0" smtClean="0"/>
              <a:t>Also 1</a:t>
            </a:r>
            <a:r>
              <a:rPr lang="en-CA" sz="2400" baseline="30000" dirty="0" smtClean="0"/>
              <a:t>st</a:t>
            </a:r>
            <a:r>
              <a:rPr lang="en-CA" sz="2400" dirty="0" smtClean="0"/>
              <a:t> major reform of federal food safety legislation in decades! </a:t>
            </a:r>
          </a:p>
          <a:p>
            <a:r>
              <a:rPr lang="en-CA" sz="2400" dirty="0" smtClean="0"/>
              <a:t>Covers all food produced in Canada (imports, exports, interprovincial trade)</a:t>
            </a:r>
          </a:p>
          <a:p>
            <a:r>
              <a:rPr lang="en-CA" sz="2400" dirty="0" smtClean="0"/>
              <a:t>Combines 4 Acts &amp; 13 sets of Regulations</a:t>
            </a:r>
          </a:p>
          <a:p>
            <a:r>
              <a:rPr lang="en-CA" sz="2400" dirty="0" smtClean="0"/>
              <a:t>Designed to catch Canada up with global food safety regulatory trends</a:t>
            </a:r>
            <a:endParaRPr lang="en-CA" sz="2400" dirty="0"/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77300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824136"/>
          </a:xfrm>
        </p:spPr>
        <p:txBody>
          <a:bodyPr/>
          <a:lstStyle/>
          <a:p>
            <a:r>
              <a:rPr lang="en-CA" dirty="0" smtClean="0"/>
              <a:t>FSMA – What does it include?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178800" cy="4752528"/>
          </a:xfrm>
        </p:spPr>
        <p:txBody>
          <a:bodyPr/>
          <a:lstStyle/>
          <a:p>
            <a:r>
              <a:rPr lang="en-CA" sz="2400" dirty="0" smtClean="0"/>
              <a:t>Eventually than 50 rules, guidelines &amp; studies, including:</a:t>
            </a:r>
          </a:p>
          <a:p>
            <a:pPr lvl="1"/>
            <a:r>
              <a:rPr lang="en-CA" sz="2200" dirty="0" smtClean="0"/>
              <a:t>Preventive controls for human food (Sept 2015)</a:t>
            </a:r>
          </a:p>
          <a:p>
            <a:pPr lvl="1"/>
            <a:r>
              <a:rPr lang="en-CA" sz="2200" dirty="0" smtClean="0"/>
              <a:t>Current Good Manufacturing Practices (Sept 2015)</a:t>
            </a:r>
          </a:p>
          <a:p>
            <a:pPr lvl="1"/>
            <a:r>
              <a:rPr lang="en-CA" sz="2200" dirty="0" smtClean="0"/>
              <a:t>Preventive controls for produce (</a:t>
            </a:r>
            <a:r>
              <a:rPr lang="en-CA" sz="2200" dirty="0" smtClean="0">
                <a:solidFill>
                  <a:srgbClr val="FF0000"/>
                </a:solidFill>
              </a:rPr>
              <a:t>Nov 2015</a:t>
            </a:r>
            <a:r>
              <a:rPr lang="en-CA" sz="2200" dirty="0" smtClean="0"/>
              <a:t>)</a:t>
            </a:r>
          </a:p>
          <a:p>
            <a:pPr lvl="1"/>
            <a:r>
              <a:rPr lang="en-CA" sz="2200" dirty="0" smtClean="0"/>
              <a:t>Preventive controls for animal food (</a:t>
            </a:r>
            <a:r>
              <a:rPr lang="en-CA" sz="2200" dirty="0" smtClean="0">
                <a:solidFill>
                  <a:srgbClr val="FF0000"/>
                </a:solidFill>
              </a:rPr>
              <a:t>Nov 2015</a:t>
            </a:r>
            <a:r>
              <a:rPr lang="en-CA" sz="2200" dirty="0" smtClean="0"/>
              <a:t>)</a:t>
            </a:r>
          </a:p>
          <a:p>
            <a:pPr lvl="1"/>
            <a:r>
              <a:rPr lang="en-CA" sz="2200" dirty="0" smtClean="0"/>
              <a:t>Foreign Supplier Verification Program (</a:t>
            </a:r>
            <a:r>
              <a:rPr lang="en-CA" sz="2200" dirty="0" smtClean="0">
                <a:solidFill>
                  <a:srgbClr val="FF0000"/>
                </a:solidFill>
              </a:rPr>
              <a:t>Nov 2015</a:t>
            </a:r>
            <a:r>
              <a:rPr lang="en-CA" sz="2200" dirty="0" smtClean="0"/>
              <a:t>)</a:t>
            </a:r>
          </a:p>
          <a:p>
            <a:pPr lvl="1"/>
            <a:r>
              <a:rPr lang="en-CA" sz="2200" dirty="0" smtClean="0"/>
              <a:t>Voluntary Qualified Importer Program</a:t>
            </a:r>
          </a:p>
          <a:p>
            <a:pPr lvl="1"/>
            <a:r>
              <a:rPr lang="en-CA" sz="2200" dirty="0" smtClean="0"/>
              <a:t>Accreditation of 3</a:t>
            </a:r>
            <a:r>
              <a:rPr lang="en-CA" sz="2200" baseline="30000" dirty="0" smtClean="0"/>
              <a:t>rd</a:t>
            </a:r>
            <a:r>
              <a:rPr lang="en-CA" sz="2200" dirty="0" smtClean="0"/>
              <a:t> Party Auditors/Certification Bodies (</a:t>
            </a:r>
            <a:r>
              <a:rPr lang="en-CA" sz="2200" dirty="0" smtClean="0">
                <a:solidFill>
                  <a:srgbClr val="FF0000"/>
                </a:solidFill>
              </a:rPr>
              <a:t>Nov 2015</a:t>
            </a:r>
            <a:r>
              <a:rPr lang="en-CA" sz="2200" dirty="0" smtClean="0"/>
              <a:t>)</a:t>
            </a:r>
          </a:p>
          <a:p>
            <a:pPr lvl="1"/>
            <a:r>
              <a:rPr lang="en-CA" sz="2200" dirty="0" smtClean="0"/>
              <a:t>Sanitary Transportation (</a:t>
            </a:r>
            <a:r>
              <a:rPr lang="en-CA" sz="2200" dirty="0" smtClean="0">
                <a:solidFill>
                  <a:srgbClr val="FF0000"/>
                </a:solidFill>
              </a:rPr>
              <a:t>April 2016</a:t>
            </a:r>
            <a:r>
              <a:rPr lang="en-CA" sz="2200" dirty="0" smtClean="0"/>
              <a:t>)</a:t>
            </a:r>
          </a:p>
          <a:p>
            <a:pPr lvl="1"/>
            <a:r>
              <a:rPr lang="en-CA" sz="2200" dirty="0" smtClean="0"/>
              <a:t>Record Availability Requirements (April 2014)</a:t>
            </a:r>
          </a:p>
          <a:p>
            <a:pPr lvl="1"/>
            <a:r>
              <a:rPr lang="en-CA" sz="2200" dirty="0" smtClean="0"/>
              <a:t>Prior Notice of Imported Food (May 2013)</a:t>
            </a:r>
          </a:p>
          <a:p>
            <a:pPr lvl="1"/>
            <a:r>
              <a:rPr lang="en-CA" sz="2200" dirty="0" smtClean="0"/>
              <a:t>Intentional Adulteration (</a:t>
            </a:r>
            <a:r>
              <a:rPr lang="en-CA" sz="2200" dirty="0" smtClean="0">
                <a:solidFill>
                  <a:srgbClr val="FF0000"/>
                </a:solidFill>
              </a:rPr>
              <a:t>May 2016</a:t>
            </a:r>
            <a:r>
              <a:rPr lang="en-CA" sz="2200" dirty="0" smtClean="0"/>
              <a:t>)</a:t>
            </a: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154989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temporary Portrait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B900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ontemporary Portrait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B900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ontemporary Portrait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B900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9028</TotalTime>
  <Words>1664</Words>
  <Application>Microsoft Office PowerPoint</Application>
  <PresentationFormat>On-screen Show (4:3)</PresentationFormat>
  <Paragraphs>240</Paragraphs>
  <Slides>27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1_Contemporary Portrait</vt:lpstr>
      <vt:lpstr>2_Contemporary Portrait</vt:lpstr>
      <vt:lpstr>3_Contemporary Portrait</vt:lpstr>
      <vt:lpstr>Document</vt:lpstr>
      <vt:lpstr>Picture</vt:lpstr>
      <vt:lpstr>Canadian Supply Chain Food Safety Coalition</vt:lpstr>
      <vt:lpstr>Presentation Outline</vt:lpstr>
      <vt:lpstr>Canadian Supply Chain Food Safety Coalition (CSCFSC) - Background</vt:lpstr>
      <vt:lpstr>CSCFSC Membership</vt:lpstr>
      <vt:lpstr> Update – What’s happened in the last 12 months?</vt:lpstr>
      <vt:lpstr>FSMA &amp; SFCA – A quick outline</vt:lpstr>
      <vt:lpstr>FSMA – Why does it matter?</vt:lpstr>
      <vt:lpstr>SFCA – Why does it matter?</vt:lpstr>
      <vt:lpstr>FSMA – What does it include? </vt:lpstr>
      <vt:lpstr>SFCA – What does it include?</vt:lpstr>
      <vt:lpstr>FSMA –  Facility Registration</vt:lpstr>
      <vt:lpstr>FSMA – Preventive Controls for Food</vt:lpstr>
      <vt:lpstr>FSMA – current GMPs</vt:lpstr>
      <vt:lpstr>SFCA –  Preventive Controls</vt:lpstr>
      <vt:lpstr>FSMA – Written Food Safety Plan</vt:lpstr>
      <vt:lpstr>SFCA – Preventive Control Plan</vt:lpstr>
      <vt:lpstr> FSMA – Supply-Chain Program</vt:lpstr>
      <vt:lpstr>FSMA – Intentional Adulteration &amp; Food Defense</vt:lpstr>
      <vt:lpstr>FSMA – Sanitary Transport</vt:lpstr>
      <vt:lpstr>FSMA -Foreign Verified Supplier Program</vt:lpstr>
      <vt:lpstr>FDA/CFIA Food Safety Systems Recognition Arrangement</vt:lpstr>
      <vt:lpstr>FSMA – Coming into force</vt:lpstr>
      <vt:lpstr>SFCA - When will it come into force?</vt:lpstr>
      <vt:lpstr>Conclusion (1)</vt:lpstr>
      <vt:lpstr>Conclusion (2)</vt:lpstr>
      <vt:lpstr>Questions?</vt:lpstr>
      <vt:lpstr>Contact Information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Canadian Supply Chain Food Safety Coalition</dc:title>
  <dc:creator>Albert</dc:creator>
  <cp:lastModifiedBy>Albert</cp:lastModifiedBy>
  <cp:revision>135</cp:revision>
  <cp:lastPrinted>2015-04-14T12:18:04Z</cp:lastPrinted>
  <dcterms:created xsi:type="dcterms:W3CDTF">2012-01-15T17:21:57Z</dcterms:created>
  <dcterms:modified xsi:type="dcterms:W3CDTF">2016-09-26T14:29:51Z</dcterms:modified>
</cp:coreProperties>
</file>